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31" r:id="rId3"/>
    <p:sldId id="333" r:id="rId4"/>
    <p:sldId id="322" r:id="rId5"/>
    <p:sldId id="335" r:id="rId6"/>
    <p:sldId id="324" r:id="rId7"/>
    <p:sldId id="334" r:id="rId8"/>
    <p:sldId id="337" r:id="rId9"/>
    <p:sldId id="336" r:id="rId10"/>
    <p:sldId id="338" r:id="rId11"/>
    <p:sldId id="339" r:id="rId12"/>
    <p:sldId id="342" r:id="rId13"/>
    <p:sldId id="340" r:id="rId14"/>
    <p:sldId id="343" r:id="rId15"/>
    <p:sldId id="341" r:id="rId16"/>
    <p:sldId id="344" r:id="rId17"/>
    <p:sldId id="345" r:id="rId18"/>
    <p:sldId id="329" r:id="rId19"/>
    <p:sldId id="326" r:id="rId20"/>
    <p:sldId id="318" r:id="rId21"/>
    <p:sldId id="327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>
        <p:scale>
          <a:sx n="143" d="100"/>
          <a:sy n="143" d="100"/>
        </p:scale>
        <p:origin x="-40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8808D-F7C1-4D34-AAA5-2F23C82F2504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799C6-2984-492F-883F-E6407339E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C451C6F-610C-734F-A565-D54771386F8F}" type="slidenum">
              <a:rPr lang="en-US" sz="1200">
                <a:cs typeface="Arial" charset="0"/>
              </a:rPr>
              <a:pPr eaLnBrk="1" hangingPunct="1"/>
              <a:t>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99C6-2984-492F-883F-E6407339EC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0730" y="2130425"/>
            <a:ext cx="7201194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729" y="3886200"/>
            <a:ext cx="72011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0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3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7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5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8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50941-DFDF-904B-AE13-A2B697E9AF25}" type="datetimeFigureOut">
              <a:rPr lang="en-US" smtClean="0"/>
              <a:t>8/11/16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51217-1439-7F4F-9568-B25FFD444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2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0850" y="274638"/>
            <a:ext cx="7185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356" y="1600200"/>
            <a:ext cx="6767444" cy="476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sedge.kennedy-center.org/educators.aspx" TargetMode="Externa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tbabble.org/" TargetMode="Externa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atsonmusic.wikispaces.com/LISTS+of+WEB+2.0+RESOURCES+for+MUSIC+TEACH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utopiaproject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neseedu.hku.hk/index.htm" TargetMode="Externa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central.org/" TargetMode="Externa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4800" y="4327286"/>
            <a:ext cx="7431314" cy="813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Unpacking the SNA Teaching, Learning &amp; Technology Framework: </a:t>
            </a:r>
            <a:r>
              <a:rPr lang="en-US" sz="2000" dirty="0" smtClean="0">
                <a:solidFill>
                  <a:schemeClr val="bg1"/>
                </a:solidFill>
              </a:rPr>
              <a:t>Specials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6080" y="5069840"/>
            <a:ext cx="7350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August 2016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Marie </a:t>
            </a:r>
            <a:r>
              <a:rPr lang="en-US" sz="1200" dirty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Himes</a:t>
            </a:r>
          </a:p>
          <a:p>
            <a:pPr algn="r"/>
            <a:r>
              <a:rPr lang="en-US" sz="1200" dirty="0" err="1" smtClean="0">
                <a:solidFill>
                  <a:schemeClr val="bg1"/>
                </a:solidFill>
                <a:latin typeface="Univers LT Std 55" charset="0"/>
                <a:cs typeface="Univers LT Std 55" charset="0"/>
              </a:rPr>
              <a:t>mphimes@ncsu.edu</a:t>
            </a:r>
            <a:endParaRPr lang="en-US" sz="1200" dirty="0">
              <a:solidFill>
                <a:schemeClr val="bg1"/>
              </a:solidFill>
              <a:latin typeface="Univers LT Std 55" charset="0"/>
              <a:cs typeface="Univers LT Std 5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5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88" y="1013063"/>
            <a:ext cx="75288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2: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Univers LT Std 45 Light" charset="0"/>
              </a:rPr>
              <a:t>How do the curriculum </a:t>
            </a:r>
            <a:r>
              <a:rPr lang="en-US" sz="3200" dirty="0" smtClean="0">
                <a:latin typeface="Univers LT Std 45 Light" charset="0"/>
              </a:rPr>
              <a:t>maps (pacing guides) </a:t>
            </a:r>
            <a:r>
              <a:rPr lang="en-US" sz="3200" dirty="0">
                <a:latin typeface="Univers LT Std 45 Light" charset="0"/>
              </a:rPr>
              <a:t>inform instruction</a:t>
            </a:r>
            <a:r>
              <a:rPr lang="en-US" sz="3200" dirty="0" smtClean="0">
                <a:latin typeface="Univers LT Std 45 Light" charset="0"/>
              </a:rPr>
              <a:t>?</a:t>
            </a:r>
          </a:p>
          <a:p>
            <a:pPr>
              <a:spcBef>
                <a:spcPts val="1200"/>
              </a:spcBef>
              <a:defRPr/>
            </a:pPr>
            <a:endParaRPr lang="en-US" sz="3200" dirty="0" smtClean="0">
              <a:latin typeface="Univers LT Std 45 Light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3200" i="1" dirty="0" smtClean="0">
                <a:latin typeface="Univers LT Std 45 Light" charset="0"/>
              </a:rPr>
              <a:t>Do you have any questions about how to use the curriculum maps (pacing guides) when writing your instructional plans?</a:t>
            </a:r>
          </a:p>
        </p:txBody>
      </p:sp>
    </p:spTree>
    <p:extLst>
      <p:ext uri="{BB962C8B-B14F-4D97-AF65-F5344CB8AC3E}">
        <p14:creationId xmlns:p14="http://schemas.microsoft.com/office/powerpoint/2010/main" val="154738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2245962"/>
            <a:ext cx="73761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3: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Univers LT Std 45 Light" charset="0"/>
              </a:rPr>
              <a:t>How do the </a:t>
            </a:r>
            <a:r>
              <a:rPr lang="en-US" sz="3200" dirty="0" smtClean="0">
                <a:latin typeface="Univers LT Std 45 Light" charset="0"/>
              </a:rPr>
              <a:t>curriculum maps (pacing guides) support vertical coherence?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0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946" y="260995"/>
            <a:ext cx="77507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90000"/>
                </a:solidFill>
                <a:latin typeface="Univers LT Std 45 Light" charset="0"/>
              </a:rPr>
              <a:t>Vertical Coherence In Curriculum Maps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9167" y="845771"/>
            <a:ext cx="340299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Visual Arts I Pacing Guide</a:t>
            </a:r>
          </a:p>
          <a:p>
            <a:r>
              <a:rPr lang="en-US" sz="2000" b="1" dirty="0" smtClean="0"/>
              <a:t>Module A: </a:t>
            </a:r>
            <a:r>
              <a:rPr lang="en-US" sz="2000" dirty="0" smtClean="0"/>
              <a:t>Elements of Art and Principles of Design in Eastern and Western Cultures</a:t>
            </a:r>
          </a:p>
          <a:p>
            <a:r>
              <a:rPr lang="en-US" sz="2000" u="sng" dirty="0" smtClean="0"/>
              <a:t>Essential Question</a:t>
            </a:r>
            <a:r>
              <a:rPr lang="en-US" sz="2000" dirty="0" smtClean="0"/>
              <a:t>: How is art influenced by the development of a civilization?</a:t>
            </a:r>
          </a:p>
          <a:p>
            <a:endParaRPr lang="en-US" sz="2000" dirty="0" smtClean="0"/>
          </a:p>
          <a:p>
            <a:r>
              <a:rPr lang="en-US" sz="2000" b="1" dirty="0" smtClean="0"/>
              <a:t>Module B: </a:t>
            </a:r>
            <a:r>
              <a:rPr lang="en-US" sz="2000" dirty="0" smtClean="0"/>
              <a:t>Art and Society</a:t>
            </a:r>
          </a:p>
          <a:p>
            <a:r>
              <a:rPr lang="en-US" sz="2000" u="sng" dirty="0" smtClean="0"/>
              <a:t>Essential Question</a:t>
            </a:r>
            <a:r>
              <a:rPr lang="en-US" sz="2000" dirty="0" smtClean="0"/>
              <a:t>: In what ways do political and social issues affect artistic expression?</a:t>
            </a:r>
          </a:p>
          <a:p>
            <a:endParaRPr lang="en-US" sz="2000" dirty="0" smtClean="0"/>
          </a:p>
          <a:p>
            <a:r>
              <a:rPr lang="en-US" sz="2000" b="1" dirty="0" smtClean="0"/>
              <a:t>Module C: </a:t>
            </a:r>
            <a:r>
              <a:rPr lang="en-US" sz="2000" dirty="0" smtClean="0"/>
              <a:t>Social Change and Art</a:t>
            </a:r>
          </a:p>
          <a:p>
            <a:r>
              <a:rPr lang="en-US" sz="2000" u="sng" dirty="0" smtClean="0"/>
              <a:t>Essential Question</a:t>
            </a:r>
            <a:r>
              <a:rPr lang="en-US" sz="2000" dirty="0" smtClean="0"/>
              <a:t>: How does art reflect cultural change?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3018" y="853171"/>
            <a:ext cx="37646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Visual Arts II Pacing Guide</a:t>
            </a:r>
          </a:p>
          <a:p>
            <a:r>
              <a:rPr lang="en-US" sz="2000" b="1" dirty="0"/>
              <a:t>Module A: </a:t>
            </a:r>
            <a:r>
              <a:rPr lang="en-US" sz="2000" dirty="0" smtClean="0"/>
              <a:t>The Aesthetic Value of Art</a:t>
            </a:r>
            <a:endParaRPr lang="en-US" sz="2000" dirty="0"/>
          </a:p>
          <a:p>
            <a:r>
              <a:rPr lang="en-US" sz="2000" u="sng" dirty="0"/>
              <a:t>Essential Question</a:t>
            </a:r>
            <a:r>
              <a:rPr lang="en-US" sz="2000" dirty="0"/>
              <a:t>: </a:t>
            </a:r>
            <a:r>
              <a:rPr lang="en-US" sz="2000" dirty="0" smtClean="0"/>
              <a:t>What factors may inspire an artist?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Module B: </a:t>
            </a:r>
            <a:r>
              <a:rPr lang="en-US" sz="2000" dirty="0" smtClean="0"/>
              <a:t>The Communicative Properties of Art</a:t>
            </a:r>
            <a:endParaRPr lang="en-US" sz="2000" dirty="0"/>
          </a:p>
          <a:p>
            <a:r>
              <a:rPr lang="en-US" sz="2000" u="sng" dirty="0"/>
              <a:t>Essential Question</a:t>
            </a:r>
            <a:r>
              <a:rPr lang="en-US" sz="2000" dirty="0"/>
              <a:t>: In what ways do </a:t>
            </a:r>
            <a:r>
              <a:rPr lang="en-US" sz="2000" dirty="0" smtClean="0"/>
              <a:t>the elements of art and principles of design affect communication of an idea?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Module C: </a:t>
            </a:r>
            <a:r>
              <a:rPr lang="en-US" sz="2000" dirty="0" smtClean="0"/>
              <a:t>Art Appreciation and Critique</a:t>
            </a:r>
            <a:endParaRPr lang="en-US" sz="2000" dirty="0"/>
          </a:p>
          <a:p>
            <a:r>
              <a:rPr lang="en-US" sz="2000" u="sng" dirty="0"/>
              <a:t>Essential Question</a:t>
            </a:r>
            <a:r>
              <a:rPr lang="en-US" sz="2000" dirty="0"/>
              <a:t>: </a:t>
            </a:r>
            <a:r>
              <a:rPr lang="en-US" sz="2000" dirty="0" smtClean="0"/>
              <a:t>What criteria can be used to critique art?</a:t>
            </a:r>
            <a:endParaRPr lang="en-US" sz="2000" dirty="0"/>
          </a:p>
          <a:p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76152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88" y="2061027"/>
            <a:ext cx="75288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4: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Univers LT Std 45 Light" charset="0"/>
              </a:rPr>
              <a:t>How do the curriculum maps (pacing guides) support horizontal coherence?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9958" y="162363"/>
            <a:ext cx="7874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90000"/>
                </a:solidFill>
                <a:latin typeface="Univers LT Std 45 Light" charset="0"/>
              </a:rPr>
              <a:t>Horizontal Coherence In Curriculum Maps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5869" y="949332"/>
            <a:ext cx="7459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Curriculum maps provide the foundation for</a:t>
            </a:r>
            <a:r>
              <a:rPr lang="is-IS" sz="3000" b="1" dirty="0" smtClean="0"/>
              <a:t>…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Co-creating Pacing Guides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Co-planning Instruction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Common Assessments</a:t>
            </a:r>
          </a:p>
          <a:p>
            <a:pPr marL="285750" indent="-285750">
              <a:buFont typeface="Arial"/>
              <a:buChar char="•"/>
            </a:pPr>
            <a:r>
              <a:rPr lang="is-IS" sz="3000" dirty="0" smtClean="0"/>
              <a:t>Collaboratively Analyzing Student Data</a:t>
            </a:r>
          </a:p>
          <a:p>
            <a:endParaRPr lang="is-IS" sz="3000" dirty="0"/>
          </a:p>
          <a:p>
            <a:endParaRPr lang="is-IS" sz="3000" dirty="0"/>
          </a:p>
          <a:p>
            <a:r>
              <a:rPr lang="is-IS" sz="3000" i="1" dirty="0" smtClean="0"/>
              <a:t>Where are these things carried out?</a:t>
            </a:r>
          </a:p>
          <a:p>
            <a:r>
              <a:rPr lang="is-IS" sz="3000" dirty="0" smtClean="0">
                <a:solidFill>
                  <a:srgbClr val="C90000"/>
                </a:solidFill>
              </a:rPr>
              <a:t>In your Professional </a:t>
            </a:r>
            <a:r>
              <a:rPr lang="is-IS" sz="3000" dirty="0">
                <a:solidFill>
                  <a:srgbClr val="C90000"/>
                </a:solidFill>
              </a:rPr>
              <a:t>Learning Teams (PLTs</a:t>
            </a:r>
            <a:r>
              <a:rPr lang="is-IS" sz="3000" dirty="0" smtClean="0">
                <a:solidFill>
                  <a:srgbClr val="C90000"/>
                </a:solidFill>
              </a:rPr>
              <a:t>)!</a:t>
            </a:r>
            <a:endParaRPr lang="is-IS" sz="3000" b="1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70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188" y="1013063"/>
            <a:ext cx="75288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5: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Univers LT Std 45 Light" charset="0"/>
              </a:rPr>
              <a:t>How do the curriculum maps (pacing guides) support interdisciplinary coherence?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0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946" y="100718"/>
            <a:ext cx="7750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90000"/>
                </a:solidFill>
                <a:latin typeface="Univers LT Std 45 Light" charset="0"/>
              </a:rPr>
              <a:t>Interdisciplinary Coherence In Curriculum Maps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2895" y="703970"/>
            <a:ext cx="37406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Physical Education Pacing Guide</a:t>
            </a:r>
          </a:p>
          <a:p>
            <a:r>
              <a:rPr lang="en-US" b="1" dirty="0"/>
              <a:t>Module A: </a:t>
            </a:r>
            <a:r>
              <a:rPr lang="en-US" dirty="0" smtClean="0"/>
              <a:t>Movement Skills</a:t>
            </a:r>
            <a:endParaRPr lang="en-US" dirty="0"/>
          </a:p>
          <a:p>
            <a:r>
              <a:rPr lang="en-US" u="sng" dirty="0"/>
              <a:t>Essential Question</a:t>
            </a:r>
            <a:r>
              <a:rPr lang="en-US" dirty="0"/>
              <a:t>: </a:t>
            </a:r>
            <a:r>
              <a:rPr lang="en-US" dirty="0" smtClean="0"/>
              <a:t>What skills are essential to support effective participation in physical activity?</a:t>
            </a:r>
          </a:p>
          <a:p>
            <a:endParaRPr lang="en-US" sz="1400" dirty="0"/>
          </a:p>
          <a:p>
            <a:r>
              <a:rPr lang="en-US" b="1" dirty="0"/>
              <a:t>Module B: </a:t>
            </a:r>
            <a:r>
              <a:rPr lang="en-US" dirty="0" smtClean="0"/>
              <a:t>Sportsmanship, Rules, and Safety</a:t>
            </a:r>
            <a:endParaRPr lang="en-US" dirty="0"/>
          </a:p>
          <a:p>
            <a:r>
              <a:rPr lang="en-US" u="sng" dirty="0"/>
              <a:t>Essential Question</a:t>
            </a:r>
            <a:r>
              <a:rPr lang="en-US" dirty="0"/>
              <a:t>: </a:t>
            </a:r>
            <a:r>
              <a:rPr lang="en-US" dirty="0" smtClean="0"/>
              <a:t>In what ways do athletic endeavors impact lifelong decisions and activities?</a:t>
            </a:r>
            <a:endParaRPr lang="en-US" dirty="0"/>
          </a:p>
          <a:p>
            <a:endParaRPr lang="en-US" sz="1400" dirty="0"/>
          </a:p>
          <a:p>
            <a:r>
              <a:rPr lang="en-US" b="1" dirty="0"/>
              <a:t>Module C: </a:t>
            </a:r>
            <a:r>
              <a:rPr lang="en-US" dirty="0" smtClean="0"/>
              <a:t>Strategies for Individual and Team Excellence</a:t>
            </a:r>
            <a:endParaRPr lang="en-US" dirty="0"/>
          </a:p>
          <a:p>
            <a:r>
              <a:rPr lang="en-US" u="sng" dirty="0"/>
              <a:t>Essential Question</a:t>
            </a:r>
            <a:r>
              <a:rPr lang="en-US" dirty="0"/>
              <a:t>: </a:t>
            </a:r>
            <a:r>
              <a:rPr lang="en-US" dirty="0" smtClean="0"/>
              <a:t>What qualities define a good team player?</a:t>
            </a:r>
          </a:p>
          <a:p>
            <a:endParaRPr lang="en-US" sz="1400" dirty="0"/>
          </a:p>
          <a:p>
            <a:r>
              <a:rPr lang="en-US" b="1" dirty="0" smtClean="0"/>
              <a:t>Module D: </a:t>
            </a:r>
            <a:r>
              <a:rPr lang="en-US" dirty="0" smtClean="0"/>
              <a:t>Lifelong Fitness</a:t>
            </a:r>
          </a:p>
          <a:p>
            <a:r>
              <a:rPr lang="en-US" u="sng" dirty="0" smtClean="0"/>
              <a:t>Essential Question</a:t>
            </a:r>
            <a:r>
              <a:rPr lang="en-US" dirty="0" smtClean="0"/>
              <a:t>: How does physical activity benefit the quality of life?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4969" y="703970"/>
            <a:ext cx="346272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Visual Arts I Pacing Guide</a:t>
            </a:r>
          </a:p>
          <a:p>
            <a:r>
              <a:rPr lang="en-US" sz="2000" b="1" dirty="0" smtClean="0"/>
              <a:t>Module A: </a:t>
            </a:r>
            <a:r>
              <a:rPr lang="en-US" sz="2000" dirty="0" smtClean="0"/>
              <a:t>Elements of Art and Principles of Design in Eastern and Western Cultures</a:t>
            </a:r>
          </a:p>
          <a:p>
            <a:r>
              <a:rPr lang="en-US" sz="2000" u="sng" dirty="0" smtClean="0"/>
              <a:t>Essential Question</a:t>
            </a:r>
            <a:r>
              <a:rPr lang="en-US" sz="2000" dirty="0" smtClean="0"/>
              <a:t>: How is art influenced by the development of a civilization?</a:t>
            </a:r>
          </a:p>
          <a:p>
            <a:endParaRPr lang="en-US" sz="2000" dirty="0" smtClean="0"/>
          </a:p>
          <a:p>
            <a:r>
              <a:rPr lang="en-US" sz="2000" b="1" dirty="0" smtClean="0"/>
              <a:t>Module B: </a:t>
            </a:r>
            <a:r>
              <a:rPr lang="en-US" sz="2000" dirty="0" smtClean="0"/>
              <a:t>Art and Society</a:t>
            </a:r>
          </a:p>
          <a:p>
            <a:r>
              <a:rPr lang="en-US" sz="2000" u="sng" dirty="0" smtClean="0"/>
              <a:t>Essential Question</a:t>
            </a:r>
            <a:r>
              <a:rPr lang="en-US" sz="2000" dirty="0" smtClean="0"/>
              <a:t>: In what ways do political and social issues affect artistic expression?</a:t>
            </a:r>
          </a:p>
          <a:p>
            <a:endParaRPr lang="en-US" sz="2000" dirty="0" smtClean="0"/>
          </a:p>
          <a:p>
            <a:r>
              <a:rPr lang="en-US" sz="2000" b="1" dirty="0" smtClean="0"/>
              <a:t>Module C: </a:t>
            </a:r>
            <a:r>
              <a:rPr lang="en-US" sz="2000" dirty="0" smtClean="0"/>
              <a:t>Social Change and Art</a:t>
            </a:r>
          </a:p>
          <a:p>
            <a:r>
              <a:rPr lang="en-US" sz="2000" u="sng" dirty="0" smtClean="0"/>
              <a:t>Essential Question</a:t>
            </a:r>
            <a:r>
              <a:rPr lang="en-US" sz="2000" dirty="0" smtClean="0"/>
              <a:t>: How does art reflect cultural change?</a:t>
            </a:r>
          </a:p>
        </p:txBody>
      </p:sp>
    </p:spTree>
    <p:extLst>
      <p:ext uri="{BB962C8B-B14F-4D97-AF65-F5344CB8AC3E}">
        <p14:creationId xmlns:p14="http://schemas.microsoft.com/office/powerpoint/2010/main" val="199920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1496" y="1013063"/>
            <a:ext cx="74425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Questions 3, 4, &amp; 5: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 smtClean="0">
                <a:latin typeface="Univers LT Std 45 Light" charset="0"/>
              </a:rPr>
              <a:t>How do the curriculum maps (pacing guides) support vertical, horizontal, and interdisciplinary coherence?</a:t>
            </a:r>
          </a:p>
          <a:p>
            <a:pPr>
              <a:spcBef>
                <a:spcPts val="1200"/>
              </a:spcBef>
              <a:defRPr/>
            </a:pPr>
            <a:endParaRPr lang="en-US" sz="3200" dirty="0">
              <a:latin typeface="Univers LT Std 45 Light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3200" i="1" dirty="0" smtClean="0">
                <a:latin typeface="Univers LT Std 45 Light" charset="0"/>
              </a:rPr>
              <a:t>Do you have any questions on vertical, horizontal, and interdisciplinary alignment within and across curriculum maps (pacing guides)? </a:t>
            </a:r>
            <a:endParaRPr lang="en-US" sz="3200" i="1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9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0" y="180068"/>
            <a:ext cx="7788630" cy="985638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Digital Resources for the Fine Arts: </a:t>
            </a:r>
            <a:r>
              <a:rPr lang="en-US" sz="3000" dirty="0" err="1" smtClean="0">
                <a:solidFill>
                  <a:srgbClr val="C00000"/>
                </a:solidFill>
              </a:rPr>
              <a:t>ArtsEdge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611" y="6439956"/>
            <a:ext cx="4791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http://artsedge.kennedy-center.org/</a:t>
            </a:r>
            <a:r>
              <a:rPr lang="en-US" sz="1200" dirty="0" smtClean="0">
                <a:hlinkClick r:id="rId2"/>
              </a:rPr>
              <a:t>educators.aspx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49" y="1165706"/>
            <a:ext cx="4694610" cy="51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232" y="0"/>
            <a:ext cx="8042768" cy="62806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Digital Resource for Visual Art: ART Babble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6720" y="6424763"/>
            <a:ext cx="345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http://www.artbabble.org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37" y="628061"/>
            <a:ext cx="5446467" cy="57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327150" y="152400"/>
            <a:ext cx="7697788" cy="102235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Univers LT Std 55" charset="0"/>
              </a:rPr>
              <a:t>Session Objectives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776413" y="1266825"/>
            <a:ext cx="7151687" cy="54816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2800">
                <a:latin typeface="Univers LT Std 45 Light" charset="0"/>
              </a:rPr>
              <a:t>Develop understanding of the purpose and functions of curriculum maps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2800">
                <a:latin typeface="Univers LT Std 45 Light" charset="0"/>
              </a:rPr>
              <a:t>Become familiar with the structure of SNA’s Teaching, Learning and Technology Framework</a:t>
            </a:r>
            <a:endParaRPr lang="en-US" altLang="ja-JP" sz="2800">
              <a:latin typeface="Univers LT Std 45 Light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2800">
                <a:latin typeface="Univers LT Std 45 Light" charset="0"/>
              </a:rPr>
              <a:t>Identify curricular connections in support of horizontal, vertical, and interdisciplinary alignment within and across instruction and learning at SNA</a:t>
            </a:r>
          </a:p>
        </p:txBody>
      </p:sp>
    </p:spTree>
    <p:extLst>
      <p:ext uri="{BB962C8B-B14F-4D97-AF65-F5344CB8AC3E}">
        <p14:creationId xmlns:p14="http://schemas.microsoft.com/office/powerpoint/2010/main" val="170423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0" y="180068"/>
            <a:ext cx="7788630" cy="548137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Digital Resources for Music: </a:t>
            </a:r>
            <a:r>
              <a:rPr lang="en-US" sz="3000" dirty="0" err="1" smtClean="0">
                <a:solidFill>
                  <a:srgbClr val="C00000"/>
                </a:solidFill>
              </a:rPr>
              <a:t>Mutopia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5003" y="5739052"/>
            <a:ext cx="478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http://www.mutopiaproject.org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51" y="760960"/>
            <a:ext cx="6328904" cy="497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6943" y="6097924"/>
            <a:ext cx="69478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Web 2.0 Tools for Music Teachers: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://watsonmusic.wikispaces.com/LISTS+of+WEB+2.0+RESOURCES+for+MUSIC+</a:t>
            </a:r>
            <a:r>
              <a:rPr lang="en-US" sz="1400" dirty="0" smtClean="0">
                <a:hlinkClick r:id="rId4"/>
              </a:rPr>
              <a:t>TEACHERS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163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46" y="164383"/>
            <a:ext cx="7743039" cy="83777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Digital Resources for Chinese: Center for Advancement of Chinese Language Education and Research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8425" y="6302369"/>
            <a:ext cx="375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http://www.chineseedu.hku.hk/</a:t>
            </a:r>
            <a:r>
              <a:rPr lang="en-US" sz="1200" dirty="0" smtClean="0">
                <a:hlinkClick r:id="rId2"/>
              </a:rPr>
              <a:t>index.htm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699" y="1002157"/>
            <a:ext cx="5275257" cy="5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370" y="180068"/>
            <a:ext cx="7788630" cy="105432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Digital Resources for Physical Education: PE Central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1280" y="6277053"/>
            <a:ext cx="3645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From </a:t>
            </a:r>
            <a:r>
              <a:rPr lang="en-US" sz="1200" dirty="0">
                <a:hlinkClick r:id="rId2"/>
              </a:rPr>
              <a:t>http://www.pecentral.org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88" y="1234396"/>
            <a:ext cx="5218102" cy="493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2245962"/>
            <a:ext cx="7376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1:</a:t>
            </a:r>
          </a:p>
          <a:p>
            <a:r>
              <a:rPr lang="en-US" sz="3200" dirty="0" smtClean="0">
                <a:latin typeface="Univers LT Std 45 Light" charset="0"/>
              </a:rPr>
              <a:t>How </a:t>
            </a:r>
            <a:r>
              <a:rPr lang="en-US" sz="3200" dirty="0">
                <a:latin typeface="Univers LT Std 45 Light" charset="0"/>
              </a:rPr>
              <a:t>are </a:t>
            </a:r>
            <a:r>
              <a:rPr lang="en-US" sz="3200" dirty="0" smtClean="0">
                <a:latin typeface="Univers LT Std 45 Light" charset="0"/>
              </a:rPr>
              <a:t>curriculum maps (pacing guides) organized </a:t>
            </a:r>
            <a:r>
              <a:rPr lang="en-US" sz="3200" dirty="0">
                <a:latin typeface="Univers LT Std 45 Light" charset="0"/>
              </a:rPr>
              <a:t>for your content area</a:t>
            </a:r>
            <a:r>
              <a:rPr lang="en-US" sz="3200" dirty="0" smtClean="0">
                <a:latin typeface="Univers LT Std 45 Light" charset="0"/>
              </a:rPr>
              <a:t>?</a:t>
            </a:r>
            <a:endParaRPr lang="en-US" sz="32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6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561" y="946154"/>
            <a:ext cx="7051592" cy="589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Technology and Computer Science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AP Computer Science A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Web Design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Robotics</a:t>
            </a:r>
            <a:endParaRPr lang="en-US" sz="2200" dirty="0"/>
          </a:p>
          <a:p>
            <a:r>
              <a:rPr lang="en-US" sz="2200" b="1" dirty="0" smtClean="0"/>
              <a:t>English and Communications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Public Speaking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Creative Writing</a:t>
            </a:r>
            <a:endParaRPr lang="en-US" sz="2200" dirty="0"/>
          </a:p>
          <a:p>
            <a:r>
              <a:rPr lang="en-US" sz="2200" b="1" dirty="0" smtClean="0"/>
              <a:t>Science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Forensic Science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Engineering Design</a:t>
            </a:r>
          </a:p>
          <a:p>
            <a:r>
              <a:rPr lang="en-US" sz="2200" b="1" dirty="0" smtClean="0"/>
              <a:t>History and Social Studies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Global Issues</a:t>
            </a:r>
          </a:p>
          <a:p>
            <a:r>
              <a:rPr lang="en-US" sz="2200" b="1" dirty="0" smtClean="0"/>
              <a:t>Fine and Performing Arts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Video Production</a:t>
            </a:r>
          </a:p>
          <a:p>
            <a:r>
              <a:rPr lang="en-US" sz="2200" b="1" dirty="0" smtClean="0"/>
              <a:t>Business and Finance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Introduction to Entrepreneurship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160" y="132682"/>
            <a:ext cx="7742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C90000"/>
                </a:solidFill>
              </a:rPr>
              <a:t>SNA Teaching, Learning &amp; Technology Framework:</a:t>
            </a:r>
          </a:p>
          <a:p>
            <a:pPr algn="ctr"/>
            <a:r>
              <a:rPr lang="en-US" sz="2500" dirty="0" smtClean="0">
                <a:solidFill>
                  <a:srgbClr val="C90000"/>
                </a:solidFill>
              </a:rPr>
              <a:t>Elective Course Offerings (Specials) Recommendations</a:t>
            </a:r>
            <a:endParaRPr lang="en-US" sz="2500" dirty="0">
              <a:solidFill>
                <a:srgbClr val="C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625" y="1102178"/>
            <a:ext cx="7080893" cy="563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Modules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Units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Essential Questions (ELA)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Standards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Learning Objectives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Time</a:t>
            </a:r>
          </a:p>
          <a:p>
            <a:pPr>
              <a:lnSpc>
                <a:spcPct val="150000"/>
              </a:lnSpc>
            </a:pPr>
            <a:endParaRPr lang="en-US" sz="2500" dirty="0" smtClean="0"/>
          </a:p>
          <a:p>
            <a:pPr>
              <a:lnSpc>
                <a:spcPct val="150000"/>
              </a:lnSpc>
            </a:pPr>
            <a:r>
              <a:rPr lang="en-US" sz="2500" b="1" dirty="0" smtClean="0"/>
              <a:t>Additional items to consider adding: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Terminology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500" dirty="0" smtClean="0"/>
              <a:t>Texts &amp;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160" y="132682"/>
            <a:ext cx="77429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C90000"/>
                </a:solidFill>
              </a:rPr>
              <a:t>SNA Teaching, Learning &amp; Technology </a:t>
            </a:r>
            <a:r>
              <a:rPr lang="en-US" sz="2900" dirty="0" smtClean="0">
                <a:solidFill>
                  <a:srgbClr val="C90000"/>
                </a:solidFill>
              </a:rPr>
              <a:t>Framework:</a:t>
            </a:r>
            <a:endParaRPr lang="en-US" sz="2900" dirty="0">
              <a:solidFill>
                <a:srgbClr val="C9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90000"/>
                </a:solidFill>
              </a:rPr>
              <a:t>Specials Pacing Guide Structures</a:t>
            </a:r>
            <a:endParaRPr lang="en-US" sz="2800" dirty="0">
              <a:solidFill>
                <a:srgbClr val="C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8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361" y="25981"/>
            <a:ext cx="7641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90000"/>
                </a:solidFill>
              </a:rPr>
              <a:t>Recommended Standards for Specials</a:t>
            </a:r>
            <a:endParaRPr lang="en-US" sz="3200" dirty="0">
              <a:solidFill>
                <a:srgbClr val="C9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704" y="744237"/>
            <a:ext cx="7136376" cy="5863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National </a:t>
            </a:r>
            <a:r>
              <a:rPr lang="en-US" b="1" dirty="0"/>
              <a:t>Core Arts </a:t>
            </a:r>
            <a:r>
              <a:rPr lang="en-US" b="1" dirty="0" smtClean="0"/>
              <a:t>Standards: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Theater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Visual Arts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Dance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Media Arts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Music</a:t>
            </a:r>
          </a:p>
          <a:p>
            <a:pPr marL="742950" lvl="1" indent="-285750">
              <a:buSzPct val="80000"/>
              <a:buFont typeface="Courier New"/>
              <a:buChar char="o"/>
            </a:pPr>
            <a:r>
              <a:rPr lang="en-US" dirty="0" smtClean="0"/>
              <a:t>Music </a:t>
            </a:r>
            <a:r>
              <a:rPr lang="en-US" dirty="0"/>
              <a:t>- Harmonizing </a:t>
            </a:r>
            <a:r>
              <a:rPr lang="en-US" dirty="0" smtClean="0"/>
              <a:t>Instruments</a:t>
            </a:r>
          </a:p>
          <a:p>
            <a:pPr marL="742950" lvl="1" indent="-285750">
              <a:buSzPct val="80000"/>
              <a:buFont typeface="Courier New"/>
              <a:buChar char="o"/>
            </a:pPr>
            <a:r>
              <a:rPr lang="en-US" dirty="0" smtClean="0"/>
              <a:t>Music </a:t>
            </a:r>
            <a:r>
              <a:rPr lang="en-US" dirty="0"/>
              <a:t>- Composition and </a:t>
            </a:r>
            <a:r>
              <a:rPr lang="en-US" dirty="0" smtClean="0"/>
              <a:t>Theory</a:t>
            </a:r>
          </a:p>
          <a:p>
            <a:pPr marL="742950" lvl="1" indent="-285750">
              <a:buSzPct val="80000"/>
              <a:buFont typeface="Courier New"/>
              <a:buChar char="o"/>
            </a:pPr>
            <a:r>
              <a:rPr lang="en-US" dirty="0" smtClean="0"/>
              <a:t>Music </a:t>
            </a:r>
            <a:r>
              <a:rPr lang="en-US" dirty="0"/>
              <a:t>- Traditional and Emerging </a:t>
            </a:r>
            <a:r>
              <a:rPr lang="en-US" dirty="0" smtClean="0"/>
              <a:t>Ensembles</a:t>
            </a:r>
          </a:p>
          <a:p>
            <a:pPr marL="742950" lvl="1" indent="-285750">
              <a:spcAft>
                <a:spcPts val="600"/>
              </a:spcAft>
              <a:buSzPct val="80000"/>
              <a:buFont typeface="Courier New"/>
              <a:buChar char="o"/>
            </a:pPr>
            <a:r>
              <a:rPr lang="en-US" dirty="0" smtClean="0"/>
              <a:t>Music – Technology</a:t>
            </a:r>
            <a:endParaRPr lang="en-US" dirty="0"/>
          </a:p>
          <a:p>
            <a:r>
              <a:rPr lang="en-US" b="1" dirty="0"/>
              <a:t>Society of Health and Physical Educators (SHAPE) </a:t>
            </a:r>
            <a:r>
              <a:rPr lang="en-US" b="1" dirty="0" smtClean="0"/>
              <a:t>America: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Physical Education</a:t>
            </a:r>
            <a:endParaRPr lang="en-US" dirty="0"/>
          </a:p>
          <a:p>
            <a:r>
              <a:rPr lang="en-US" b="1" dirty="0"/>
              <a:t>North Carolina Essential </a:t>
            </a:r>
            <a:r>
              <a:rPr lang="en-US" b="1" dirty="0" smtClean="0"/>
              <a:t>Standards: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Theater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Visual Arts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Dance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Music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Physical Education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/>
              <a:t>Health </a:t>
            </a:r>
            <a:r>
              <a:rPr lang="en-US" dirty="0" smtClean="0"/>
              <a:t>Education</a:t>
            </a:r>
            <a:endParaRPr lang="en-US" dirty="0"/>
          </a:p>
          <a:p>
            <a:r>
              <a:rPr lang="en-US" b="1" dirty="0"/>
              <a:t>Chinese Standards for High School</a:t>
            </a:r>
          </a:p>
        </p:txBody>
      </p:sp>
    </p:spTree>
    <p:extLst>
      <p:ext uri="{BB962C8B-B14F-4D97-AF65-F5344CB8AC3E}">
        <p14:creationId xmlns:p14="http://schemas.microsoft.com/office/powerpoint/2010/main" val="368015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1585562"/>
            <a:ext cx="73761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1:</a:t>
            </a:r>
          </a:p>
          <a:p>
            <a:r>
              <a:rPr lang="en-US" sz="3200" dirty="0" smtClean="0">
                <a:latin typeface="Univers LT Std 45 Light" charset="0"/>
              </a:rPr>
              <a:t>How </a:t>
            </a:r>
            <a:r>
              <a:rPr lang="en-US" sz="3200" dirty="0">
                <a:latin typeface="Univers LT Std 45 Light" charset="0"/>
              </a:rPr>
              <a:t>are curriculum </a:t>
            </a:r>
            <a:r>
              <a:rPr lang="en-US" sz="3200" dirty="0" smtClean="0">
                <a:latin typeface="Univers LT Std 45 Light" charset="0"/>
              </a:rPr>
              <a:t>maps (pacing guides) </a:t>
            </a:r>
            <a:r>
              <a:rPr lang="en-US" sz="3200" dirty="0">
                <a:latin typeface="Univers LT Std 45 Light" charset="0"/>
              </a:rPr>
              <a:t>organized for your content area</a:t>
            </a:r>
            <a:r>
              <a:rPr lang="en-US" sz="3200" dirty="0" smtClean="0">
                <a:latin typeface="Univers LT Std 45 Light" charset="0"/>
              </a:rPr>
              <a:t>?</a:t>
            </a:r>
          </a:p>
          <a:p>
            <a:endParaRPr lang="en-US" sz="3200" dirty="0" smtClean="0">
              <a:latin typeface="Univers LT Std 45 Light" charset="0"/>
            </a:endParaRPr>
          </a:p>
          <a:p>
            <a:r>
              <a:rPr lang="en-US" sz="3000" i="1" dirty="0" smtClean="0">
                <a:latin typeface="Univers LT Std 45 Light" charset="0"/>
              </a:rPr>
              <a:t>Do you have any questions about the structure of your content area’s curriculum maps (pacing guides)?</a:t>
            </a:r>
          </a:p>
        </p:txBody>
      </p:sp>
    </p:spTree>
    <p:extLst>
      <p:ext uri="{BB962C8B-B14F-4D97-AF65-F5344CB8AC3E}">
        <p14:creationId xmlns:p14="http://schemas.microsoft.com/office/powerpoint/2010/main" val="368708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6720" y="2245962"/>
            <a:ext cx="73761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nivers LT Std 45 Light" charset="0"/>
              </a:rPr>
              <a:t>Guiding Question 2: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latin typeface="Univers LT Std 45 Light" charset="0"/>
              </a:rPr>
              <a:t>How do the curriculum </a:t>
            </a:r>
            <a:r>
              <a:rPr lang="en-US" sz="3200" dirty="0" smtClean="0">
                <a:latin typeface="Univers LT Std 45 Light" charset="0"/>
              </a:rPr>
              <a:t>maps (pacing guides) </a:t>
            </a:r>
            <a:r>
              <a:rPr lang="en-US" sz="3200" dirty="0">
                <a:latin typeface="Univers LT Std 45 Light" charset="0"/>
              </a:rPr>
              <a:t>inform instruction?</a:t>
            </a:r>
          </a:p>
        </p:txBody>
      </p:sp>
    </p:spTree>
    <p:extLst>
      <p:ext uri="{BB962C8B-B14F-4D97-AF65-F5344CB8AC3E}">
        <p14:creationId xmlns:p14="http://schemas.microsoft.com/office/powerpoint/2010/main" val="95647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2240" y="234282"/>
            <a:ext cx="756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90000"/>
                </a:solidFill>
                <a:latin typeface="Univers LT Std 45 Light" charset="0"/>
              </a:rPr>
              <a:t>Curriculum Maps			Instruction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486400" y="457200"/>
            <a:ext cx="772160" cy="274320"/>
          </a:xfrm>
          <a:prstGeom prst="rightArrow">
            <a:avLst/>
          </a:prstGeom>
          <a:solidFill>
            <a:srgbClr val="C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5558" y="1010920"/>
            <a:ext cx="2956560" cy="1026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9916" y="2682240"/>
            <a:ext cx="1965082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" y="4122104"/>
            <a:ext cx="1111642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06941" y="2682240"/>
            <a:ext cx="1965082" cy="69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90838" y="4112896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32000" y="4108292"/>
            <a:ext cx="1011798" cy="524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947920" y="4122104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324600" y="4114800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72400" y="4122104"/>
            <a:ext cx="1076960" cy="520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F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9120" y="5662296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7792720" y="2809240"/>
            <a:ext cx="128016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440870" y="1127760"/>
            <a:ext cx="1473200" cy="7924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Standards-based Assessments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6080" y="2809240"/>
            <a:ext cx="128016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599440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490838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2032000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2032000" y="5675632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3470518" y="5675632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7772400" y="5045712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6335983" y="5057776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4947920" y="5045712"/>
            <a:ext cx="128016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Assessments 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4927600" y="5675632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6315663" y="5687064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7772400" y="5693416"/>
            <a:ext cx="1300480" cy="436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Standards-based Instruction </a:t>
            </a:r>
            <a:endParaRPr lang="en-US" sz="1200" dirty="0"/>
          </a:p>
        </p:txBody>
      </p:sp>
      <p:cxnSp>
        <p:nvCxnSpPr>
          <p:cNvPr id="51" name="Straight Connector 50"/>
          <p:cNvCxnSpPr>
            <a:stCxn id="4" idx="2"/>
          </p:cNvCxnSpPr>
          <p:nvPr/>
        </p:nvCxnSpPr>
        <p:spPr>
          <a:xfrm>
            <a:off x="4633838" y="2037080"/>
            <a:ext cx="0" cy="2184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772457" y="2255520"/>
            <a:ext cx="38898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6" idx="0"/>
          </p:cNvCxnSpPr>
          <p:nvPr/>
        </p:nvCxnSpPr>
        <p:spPr>
          <a:xfrm>
            <a:off x="2772457" y="2255520"/>
            <a:ext cx="0" cy="4267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662271" y="2255520"/>
            <a:ext cx="0" cy="4114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3"/>
            <a:endCxn id="34" idx="1"/>
          </p:cNvCxnSpPr>
          <p:nvPr/>
        </p:nvCxnSpPr>
        <p:spPr>
          <a:xfrm>
            <a:off x="7672023" y="3027680"/>
            <a:ext cx="1206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36" idx="3"/>
            <a:endCxn id="6" idx="1"/>
          </p:cNvCxnSpPr>
          <p:nvPr/>
        </p:nvCxnSpPr>
        <p:spPr>
          <a:xfrm>
            <a:off x="1666240" y="3027680"/>
            <a:ext cx="123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5" idx="1"/>
            <a:endCxn id="4" idx="3"/>
          </p:cNvCxnSpPr>
          <p:nvPr/>
        </p:nvCxnSpPr>
        <p:spPr>
          <a:xfrm flipH="1">
            <a:off x="6112118" y="1524000"/>
            <a:ext cx="3287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134941" y="3655508"/>
            <a:ext cx="2824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770048" y="3373120"/>
            <a:ext cx="0" cy="282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8" idx="0"/>
          </p:cNvCxnSpPr>
          <p:nvPr/>
        </p:nvCxnSpPr>
        <p:spPr>
          <a:xfrm>
            <a:off x="1134941" y="3655508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482635" y="3641696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957329" y="3646300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496896" y="3641696"/>
            <a:ext cx="2824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843712" y="3363912"/>
            <a:ext cx="0" cy="282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496896" y="3641696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44590" y="3627884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319284" y="3632488"/>
            <a:ext cx="0" cy="4665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8" idx="2"/>
          </p:cNvCxnSpPr>
          <p:nvPr/>
        </p:nvCxnSpPr>
        <p:spPr>
          <a:xfrm>
            <a:off x="1134941" y="4642168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134941" y="5494656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492505" y="4632960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492505" y="5506720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969283" y="4654232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969283" y="5506720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481329" y="4654232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481329" y="5506720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843712" y="4634864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843712" y="5487352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8331238" y="4642168"/>
            <a:ext cx="0" cy="4035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331238" y="5494656"/>
            <a:ext cx="0" cy="16764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5684</TotalTime>
  <Words>989</Words>
  <Application>Microsoft Macintosh PowerPoint</Application>
  <PresentationFormat>On-screen Show (4:3)</PresentationFormat>
  <Paragraphs>184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Session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Resources for the Fine Arts: ArtsEdge</vt:lpstr>
      <vt:lpstr>Digital Resource for Visual Art: ART Babble</vt:lpstr>
      <vt:lpstr>Digital Resources for Music: Mutopia</vt:lpstr>
      <vt:lpstr>Digital Resources for Chinese: Center for Advancement of Chinese Language Education and Research</vt:lpstr>
      <vt:lpstr>Digital Resources for Physical Education: PE Central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Immanuel</dc:creator>
  <cp:lastModifiedBy>mphimes Himes</cp:lastModifiedBy>
  <cp:revision>227</cp:revision>
  <dcterms:created xsi:type="dcterms:W3CDTF">2015-03-17T22:43:46Z</dcterms:created>
  <dcterms:modified xsi:type="dcterms:W3CDTF">2016-08-11T16:44:34Z</dcterms:modified>
</cp:coreProperties>
</file>