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31" r:id="rId3"/>
    <p:sldId id="333" r:id="rId4"/>
    <p:sldId id="322" r:id="rId5"/>
    <p:sldId id="335" r:id="rId6"/>
    <p:sldId id="324" r:id="rId7"/>
    <p:sldId id="325" r:id="rId8"/>
    <p:sldId id="334" r:id="rId9"/>
    <p:sldId id="337" r:id="rId10"/>
    <p:sldId id="336" r:id="rId11"/>
    <p:sldId id="338" r:id="rId12"/>
    <p:sldId id="339" r:id="rId13"/>
    <p:sldId id="342" r:id="rId14"/>
    <p:sldId id="340" r:id="rId15"/>
    <p:sldId id="343" r:id="rId16"/>
    <p:sldId id="341" r:id="rId17"/>
    <p:sldId id="344" r:id="rId18"/>
    <p:sldId id="345" r:id="rId19"/>
    <p:sldId id="326" r:id="rId20"/>
    <p:sldId id="318" r:id="rId21"/>
    <p:sldId id="328" r:id="rId22"/>
    <p:sldId id="327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112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808D-F7C1-4D34-AAA5-2F23C82F2504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99C6-2984-492F-883F-E640733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C451C6F-610C-734F-A565-D54771386F8F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730" y="2130425"/>
            <a:ext cx="720119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29" y="3886200"/>
            <a:ext cx="72011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3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5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8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850" y="274638"/>
            <a:ext cx="7185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356" y="1600200"/>
            <a:ext cx="6767444" cy="476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het.colorado.edu/" TargetMode="Externa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achengineering.org/" TargetMode="Externa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k12.org/" TargetMode="Externa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ascurriculumpathways.com/portal/" TargetMode="Externa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hmi.org/biointeractive" TargetMode="Externa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4800" y="4327286"/>
            <a:ext cx="7431314" cy="813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Unpacking the SNA Teaching, Learning &amp; Technology Framework: </a:t>
            </a:r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he Sciences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080" y="5069840"/>
            <a:ext cx="7350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August 2016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Marie </a:t>
            </a:r>
            <a:r>
              <a:rPr lang="en-US" sz="1200" dirty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Himes</a:t>
            </a:r>
          </a:p>
          <a:p>
            <a:pPr algn="r"/>
            <a:r>
              <a:rPr lang="en-US" sz="1200" dirty="0" err="1" smtClean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mphimes@ncsu.edu</a:t>
            </a:r>
            <a:endParaRPr lang="en-US" sz="1200" dirty="0">
              <a:solidFill>
                <a:schemeClr val="bg1"/>
              </a:solidFill>
              <a:latin typeface="Univers LT Std 55" charset="0"/>
              <a:cs typeface="Univers LT Std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5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2240" y="234282"/>
            <a:ext cx="756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90000"/>
                </a:solidFill>
                <a:latin typeface="Univers LT Std 45 Light" charset="0"/>
              </a:rPr>
              <a:t>Curriculum Maps			Instruction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486400" y="457200"/>
            <a:ext cx="772160" cy="274320"/>
          </a:xfrm>
          <a:prstGeom prst="rightArrow">
            <a:avLst/>
          </a:prstGeom>
          <a:solidFill>
            <a:srgbClr val="C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5558" y="1010920"/>
            <a:ext cx="2956560" cy="1026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9916" y="2682240"/>
            <a:ext cx="1965082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" y="4122104"/>
            <a:ext cx="1111642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06941" y="2682240"/>
            <a:ext cx="1965082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90838" y="4112896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32000" y="4108292"/>
            <a:ext cx="1011798" cy="524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47920" y="4122104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4600" y="4114800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72400" y="4122104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F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9120" y="5662296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7792720" y="2809240"/>
            <a:ext cx="128016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440870" y="1127760"/>
            <a:ext cx="1473200" cy="7924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Standards-based Assessments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6080" y="2809240"/>
            <a:ext cx="128016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599440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490838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2032000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2032000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70518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772400" y="5045712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6335983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947920" y="5045712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4927600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6315663" y="5687064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7772400" y="5693416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633838" y="2037080"/>
            <a:ext cx="0" cy="218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772457" y="2255520"/>
            <a:ext cx="38898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" idx="0"/>
          </p:cNvCxnSpPr>
          <p:nvPr/>
        </p:nvCxnSpPr>
        <p:spPr>
          <a:xfrm>
            <a:off x="2772457" y="2255520"/>
            <a:ext cx="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62271" y="2255520"/>
            <a:ext cx="0" cy="411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3"/>
            <a:endCxn id="34" idx="1"/>
          </p:cNvCxnSpPr>
          <p:nvPr/>
        </p:nvCxnSpPr>
        <p:spPr>
          <a:xfrm>
            <a:off x="7672023" y="3027680"/>
            <a:ext cx="120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36" idx="3"/>
            <a:endCxn id="6" idx="1"/>
          </p:cNvCxnSpPr>
          <p:nvPr/>
        </p:nvCxnSpPr>
        <p:spPr>
          <a:xfrm>
            <a:off x="1666240" y="3027680"/>
            <a:ext cx="123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4" idx="3"/>
          </p:cNvCxnSpPr>
          <p:nvPr/>
        </p:nvCxnSpPr>
        <p:spPr>
          <a:xfrm flipH="1">
            <a:off x="6112118" y="1524000"/>
            <a:ext cx="3287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134941" y="3655508"/>
            <a:ext cx="2824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770048" y="3373120"/>
            <a:ext cx="0" cy="282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8" idx="0"/>
          </p:cNvCxnSpPr>
          <p:nvPr/>
        </p:nvCxnSpPr>
        <p:spPr>
          <a:xfrm>
            <a:off x="1134941" y="3655508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482635" y="3641696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957329" y="3646300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496896" y="3641696"/>
            <a:ext cx="2824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843712" y="3363912"/>
            <a:ext cx="0" cy="282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496896" y="3641696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44590" y="3627884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319284" y="3632488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8" idx="2"/>
          </p:cNvCxnSpPr>
          <p:nvPr/>
        </p:nvCxnSpPr>
        <p:spPr>
          <a:xfrm>
            <a:off x="1134941" y="4642168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134941" y="5494656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492505" y="4632960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492505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969283" y="4654232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969283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481329" y="4654232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81329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843712" y="4634864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843712" y="5487352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331238" y="4642168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331238" y="5494656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1013063"/>
            <a:ext cx="75288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2: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curriculum maps inform instruction</a:t>
            </a:r>
            <a:r>
              <a:rPr lang="en-US" sz="3200" dirty="0" smtClean="0">
                <a:latin typeface="Univers LT Std 45 Light" charset="0"/>
              </a:rPr>
              <a:t>?</a:t>
            </a:r>
          </a:p>
          <a:p>
            <a:pPr>
              <a:spcBef>
                <a:spcPts val="1200"/>
              </a:spcBef>
              <a:defRPr/>
            </a:pPr>
            <a:endParaRPr lang="en-US" sz="3200" dirty="0" smtClean="0">
              <a:latin typeface="Univers LT Std 45 Light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3200" i="1" dirty="0" smtClean="0">
                <a:latin typeface="Univers LT Std 45 Light" charset="0"/>
              </a:rPr>
              <a:t>Do you have any questions about how to use the curriculum maps when writing your instructional plans?</a:t>
            </a:r>
          </a:p>
        </p:txBody>
      </p:sp>
    </p:spTree>
    <p:extLst>
      <p:ext uri="{BB962C8B-B14F-4D97-AF65-F5344CB8AC3E}">
        <p14:creationId xmlns:p14="http://schemas.microsoft.com/office/powerpoint/2010/main" val="154738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3: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</a:t>
            </a:r>
            <a:r>
              <a:rPr lang="en-US" sz="3200" dirty="0" smtClean="0">
                <a:latin typeface="Univers LT Std 45 Light" charset="0"/>
              </a:rPr>
              <a:t>curriculum maps support vertical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946" y="260995"/>
            <a:ext cx="7750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90000"/>
                </a:solidFill>
                <a:latin typeface="Univers LT Std 45 Light" charset="0"/>
              </a:rPr>
              <a:t>Vertical Coherence In Curriculum Maps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167" y="845771"/>
            <a:ext cx="3402992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Chemistry Curriculum Map</a:t>
            </a:r>
          </a:p>
          <a:p>
            <a:r>
              <a:rPr lang="en-US" b="1" dirty="0" smtClean="0"/>
              <a:t>Module A: </a:t>
            </a:r>
            <a:r>
              <a:rPr lang="en-US" dirty="0" smtClean="0"/>
              <a:t>Energy as a Driving Force</a:t>
            </a:r>
          </a:p>
          <a:p>
            <a:r>
              <a:rPr lang="en-US" b="1" dirty="0" smtClean="0"/>
              <a:t>Module G: </a:t>
            </a:r>
            <a:r>
              <a:rPr lang="en-US" dirty="0" smtClean="0"/>
              <a:t>Chemical Reactions and Stoichiometry</a:t>
            </a:r>
          </a:p>
          <a:p>
            <a:r>
              <a:rPr lang="en-US" u="sng" dirty="0" smtClean="0"/>
              <a:t>North Carolina Essential Standards Chemistry </a:t>
            </a:r>
          </a:p>
          <a:p>
            <a:r>
              <a:rPr lang="en-US" dirty="0" smtClean="0"/>
              <a:t>Chm</a:t>
            </a:r>
            <a:r>
              <a:rPr lang="en-US" dirty="0"/>
              <a:t>.2.1 Understand the relationship among pressure, temperature, volume, and phase.</a:t>
            </a:r>
            <a:endParaRPr lang="en-US" dirty="0" smtClean="0"/>
          </a:p>
          <a:p>
            <a:r>
              <a:rPr lang="en-US" dirty="0" smtClean="0"/>
              <a:t>Chm</a:t>
            </a:r>
            <a:r>
              <a:rPr lang="en-US" dirty="0"/>
              <a:t>.2.2 Analyze chemical reactions in terms of quantities, product formation, and energy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Essential Questions</a:t>
            </a:r>
            <a:r>
              <a:rPr lang="en-US" dirty="0" smtClean="0"/>
              <a:t>: How </a:t>
            </a:r>
            <a:r>
              <a:rPr lang="en-US" dirty="0"/>
              <a:t>do changes in the </a:t>
            </a:r>
            <a:r>
              <a:rPr lang="en-US" dirty="0" smtClean="0"/>
              <a:t>kinetic energy </a:t>
            </a:r>
            <a:r>
              <a:rPr lang="en-US" dirty="0"/>
              <a:t>of a system affect the system? </a:t>
            </a:r>
            <a:r>
              <a:rPr lang="en-US" dirty="0" smtClean="0"/>
              <a:t>How </a:t>
            </a:r>
            <a:r>
              <a:rPr lang="en-US" dirty="0"/>
              <a:t>can you calculate the amount of energy needed </a:t>
            </a:r>
            <a:r>
              <a:rPr lang="en-US" dirty="0" smtClean="0"/>
              <a:t>to change </a:t>
            </a:r>
            <a:r>
              <a:rPr lang="en-US" dirty="0"/>
              <a:t>phase given set parameters</a:t>
            </a:r>
            <a:r>
              <a:rPr lang="en-US" dirty="0" smtClean="0"/>
              <a:t>? How </a:t>
            </a:r>
            <a:r>
              <a:rPr lang="en-US" dirty="0"/>
              <a:t>can I tell that a chemical reaction has taken place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4094" y="853171"/>
            <a:ext cx="3743598" cy="513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Biology Curriculum Map</a:t>
            </a:r>
          </a:p>
          <a:p>
            <a:r>
              <a:rPr lang="en-US" b="1" dirty="0" smtClean="0"/>
              <a:t>Module D:</a:t>
            </a:r>
            <a:r>
              <a:rPr lang="en-US" b="1" dirty="0"/>
              <a:t> </a:t>
            </a:r>
            <a:r>
              <a:rPr lang="en-US" dirty="0" smtClean="0"/>
              <a:t>Matter </a:t>
            </a:r>
            <a:r>
              <a:rPr lang="en-US" dirty="0"/>
              <a:t>and Energy in Organisms (Cellular Energy)</a:t>
            </a:r>
          </a:p>
          <a:p>
            <a:r>
              <a:rPr lang="en-US" b="1" dirty="0" smtClean="0"/>
              <a:t>Module E: </a:t>
            </a:r>
            <a:r>
              <a:rPr lang="en-US" dirty="0" smtClean="0"/>
              <a:t>Matter </a:t>
            </a:r>
            <a:r>
              <a:rPr lang="en-US" dirty="0"/>
              <a:t>and Energy in </a:t>
            </a:r>
            <a:r>
              <a:rPr lang="en-US" dirty="0" smtClean="0"/>
              <a:t>Ecosystems</a:t>
            </a:r>
          </a:p>
          <a:p>
            <a:r>
              <a:rPr lang="en-US" u="sng" dirty="0" smtClean="0"/>
              <a:t>North Carolina Essential Standards Biology</a:t>
            </a:r>
            <a:endParaRPr lang="en-US" u="sng" dirty="0"/>
          </a:p>
          <a:p>
            <a:r>
              <a:rPr lang="en-US" dirty="0" smtClean="0"/>
              <a:t>Bio</a:t>
            </a:r>
            <a:r>
              <a:rPr lang="en-US" dirty="0"/>
              <a:t>.4.2 Analyze the relationships between biochemical processes and energy use in the cell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Essential Questions</a:t>
            </a:r>
            <a:r>
              <a:rPr lang="en-US" dirty="0" smtClean="0"/>
              <a:t>: </a:t>
            </a:r>
            <a:r>
              <a:rPr lang="en-US" dirty="0"/>
              <a:t>How can an organism maintain </a:t>
            </a:r>
            <a:r>
              <a:rPr lang="en-US" dirty="0" smtClean="0"/>
              <a:t>homeostasis? What </a:t>
            </a:r>
            <a:r>
              <a:rPr lang="en-US" dirty="0"/>
              <a:t>is diffusion and how does it enable the cell to move materials into </a:t>
            </a:r>
            <a:r>
              <a:rPr lang="en-US" dirty="0" smtClean="0"/>
              <a:t>and out </a:t>
            </a:r>
            <a:r>
              <a:rPr lang="en-US" dirty="0"/>
              <a:t>of the cell</a:t>
            </a:r>
            <a:r>
              <a:rPr lang="en-US" dirty="0" smtClean="0"/>
              <a:t>? How </a:t>
            </a:r>
            <a:r>
              <a:rPr lang="en-US" dirty="0"/>
              <a:t>does an organism maintain homeostasis? </a:t>
            </a:r>
            <a:r>
              <a:rPr lang="en-US" dirty="0" smtClean="0"/>
              <a:t>How </a:t>
            </a:r>
            <a:r>
              <a:rPr lang="en-US" dirty="0"/>
              <a:t>does a plant produce energy? </a:t>
            </a:r>
            <a:r>
              <a:rPr lang="en-US" dirty="0" smtClean="0"/>
              <a:t>How </a:t>
            </a:r>
            <a:r>
              <a:rPr lang="en-US" dirty="0"/>
              <a:t>do plants turn sunlight into sugar?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615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2061027"/>
            <a:ext cx="75288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4: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support horizontal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9958" y="162363"/>
            <a:ext cx="7874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90000"/>
                </a:solidFill>
                <a:latin typeface="Univers LT Std 45 Light" charset="0"/>
              </a:rPr>
              <a:t>Horizontal Coherence In Curriculum Maps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5869" y="949332"/>
            <a:ext cx="7459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Curriculum maps provide the foundation for</a:t>
            </a:r>
            <a:r>
              <a:rPr lang="is-IS" sz="3000" b="1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Co-creating Pacing Guides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Co-planning Instruction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Common Assessments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Collaboratively Analyzing Student Data</a:t>
            </a:r>
          </a:p>
          <a:p>
            <a:endParaRPr lang="is-IS" sz="3000" dirty="0"/>
          </a:p>
          <a:p>
            <a:endParaRPr lang="is-IS" sz="3000" dirty="0"/>
          </a:p>
          <a:p>
            <a:r>
              <a:rPr lang="is-IS" sz="3000" i="1" dirty="0" smtClean="0"/>
              <a:t>Where are these things carried out?</a:t>
            </a:r>
          </a:p>
          <a:p>
            <a:r>
              <a:rPr lang="is-IS" sz="3000" dirty="0" smtClean="0">
                <a:solidFill>
                  <a:srgbClr val="C90000"/>
                </a:solidFill>
              </a:rPr>
              <a:t>In your Professional </a:t>
            </a:r>
            <a:r>
              <a:rPr lang="is-IS" sz="3000" dirty="0">
                <a:solidFill>
                  <a:srgbClr val="C90000"/>
                </a:solidFill>
              </a:rPr>
              <a:t>Learning Teams (PLTs</a:t>
            </a:r>
            <a:r>
              <a:rPr lang="is-IS" sz="3000" dirty="0" smtClean="0">
                <a:solidFill>
                  <a:srgbClr val="C90000"/>
                </a:solidFill>
              </a:rPr>
              <a:t>)!</a:t>
            </a:r>
            <a:endParaRPr lang="is-IS" sz="3000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7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1013063"/>
            <a:ext cx="75288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5: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support interdisciplinary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0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946" y="100718"/>
            <a:ext cx="7750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90000"/>
                </a:solidFill>
                <a:latin typeface="Univers LT Std 45 Light" charset="0"/>
              </a:rPr>
              <a:t>Interdisciplinary Coherence In Curriculum Maps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5871" y="685494"/>
            <a:ext cx="34153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Physics Curriculum Map</a:t>
            </a:r>
          </a:p>
          <a:p>
            <a:r>
              <a:rPr lang="en-US" b="1" dirty="0" smtClean="0"/>
              <a:t>Module A: </a:t>
            </a:r>
            <a:r>
              <a:rPr lang="en-US" dirty="0" smtClean="0"/>
              <a:t>One Dimensional Motion</a:t>
            </a:r>
          </a:p>
          <a:p>
            <a:r>
              <a:rPr lang="en-US" u="sng" dirty="0" smtClean="0"/>
              <a:t>NC Essential Standards for Physics</a:t>
            </a:r>
          </a:p>
          <a:p>
            <a:r>
              <a:rPr lang="en-US" dirty="0" smtClean="0"/>
              <a:t>Phy</a:t>
            </a:r>
            <a:r>
              <a:rPr lang="en-US" dirty="0"/>
              <a:t>.1.1 Analyze the motion of </a:t>
            </a:r>
            <a:r>
              <a:rPr lang="en-US" dirty="0" smtClean="0"/>
              <a:t>objects.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Phy1.1.1 </a:t>
            </a:r>
            <a:r>
              <a:rPr lang="en-US" dirty="0"/>
              <a:t>Analyze motion graphically and numerically using vectors, graphs, and </a:t>
            </a:r>
            <a:r>
              <a:rPr lang="en-US" dirty="0" smtClean="0"/>
              <a:t>calculations.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Phy</a:t>
            </a:r>
            <a:r>
              <a:rPr lang="en-US" dirty="0"/>
              <a:t>.1.1.2 Analyze motion in one dimension using time, distance, displacement, velocity, and acceleration.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9433" y="680565"/>
            <a:ext cx="376825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Precalculus Curriculum Map</a:t>
            </a:r>
          </a:p>
          <a:p>
            <a:r>
              <a:rPr lang="en-US" b="1" dirty="0" smtClean="0"/>
              <a:t>Module C: </a:t>
            </a:r>
            <a:r>
              <a:rPr lang="en-US" dirty="0" smtClean="0"/>
              <a:t>The Individual and Society (Nonfiction Emphasis)</a:t>
            </a:r>
          </a:p>
          <a:p>
            <a:r>
              <a:rPr lang="en-US" u="sng" dirty="0" smtClean="0"/>
              <a:t>Common Core State Standards (CCSS) for Mathematics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CCSS.MATH.CONTENT.HSF.IF.A</a:t>
            </a:r>
            <a:r>
              <a:rPr lang="en-US" dirty="0"/>
              <a:t>.</a:t>
            </a:r>
            <a:r>
              <a:rPr lang="en-US" dirty="0" smtClean="0"/>
              <a:t>2: Use function notation, evaluate functions for inputs in their domains, and interpret statements that use function notation in terms of a context.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CCSS.MATH.CONTENT.HSF.IF.B.4: For a function that models a relationship between two quantities, interpret key features of graphs and tables in terms of the quantities, and sketch graphs showing key features given a verbal description of the relationship.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804" y="4717367"/>
            <a:ext cx="36125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Similar Key Terminology</a:t>
            </a:r>
          </a:p>
          <a:p>
            <a:r>
              <a:rPr lang="en-US" sz="1900" dirty="0" smtClean="0"/>
              <a:t>Distance</a:t>
            </a:r>
          </a:p>
          <a:p>
            <a:r>
              <a:rPr lang="en-US" sz="1900" dirty="0" smtClean="0"/>
              <a:t>Linear/Linear Motion/Linear Function</a:t>
            </a:r>
          </a:p>
          <a:p>
            <a:r>
              <a:rPr lang="en-US" sz="1900" dirty="0" smtClean="0"/>
              <a:t>Constant/Constant Function/Constant Acceleration/Constant Velocity</a:t>
            </a:r>
          </a:p>
        </p:txBody>
      </p:sp>
    </p:spTree>
    <p:extLst>
      <p:ext uri="{BB962C8B-B14F-4D97-AF65-F5344CB8AC3E}">
        <p14:creationId xmlns:p14="http://schemas.microsoft.com/office/powerpoint/2010/main" val="19992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496" y="1013063"/>
            <a:ext cx="74425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Questions 3, 4, &amp; 5: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support vertical, horizontal, and interdisciplinary coherence?</a:t>
            </a:r>
          </a:p>
          <a:p>
            <a:pPr>
              <a:spcBef>
                <a:spcPts val="1200"/>
              </a:spcBef>
              <a:defRPr/>
            </a:pPr>
            <a:endParaRPr lang="en-US" sz="3200" dirty="0">
              <a:latin typeface="Univers LT Std 45 Light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3200" i="1" dirty="0" smtClean="0">
                <a:latin typeface="Univers LT Std 45 Light" charset="0"/>
              </a:rPr>
              <a:t>Do you have any questions on vertical, horizontal, and interdisciplinary alignment within and across curriculum maps? </a:t>
            </a:r>
            <a:endParaRPr lang="en-US" sz="3200" i="1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9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9856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Digital Resources for Science: </a:t>
            </a:r>
            <a:r>
              <a:rPr lang="en-US" sz="3200" dirty="0" err="1" smtClean="0">
                <a:solidFill>
                  <a:srgbClr val="C00000"/>
                </a:solidFill>
              </a:rPr>
              <a:t>PhET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6720" y="6238240"/>
            <a:ext cx="345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https://phet.colorado.edu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30" y="1042042"/>
            <a:ext cx="5259287" cy="51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327150" y="152400"/>
            <a:ext cx="7697788" cy="102235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Univers LT Std 55" charset="0"/>
              </a:rPr>
              <a:t>Session Objectives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76413" y="1266825"/>
            <a:ext cx="7151687" cy="54816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Develop understanding of the purpose and functions of curriculum maps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Become familiar with the structure of SNA’s Teaching, Learning and Technology Framework</a:t>
            </a:r>
            <a:endParaRPr lang="en-US" altLang="ja-JP" sz="2800">
              <a:latin typeface="Univers LT Std 45 Light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Identify curricular connections in support of horizontal, vertical, and interdisciplinary alignment within and across instruction and learning at SNA</a:t>
            </a:r>
          </a:p>
        </p:txBody>
      </p:sp>
    </p:spTree>
    <p:extLst>
      <p:ext uri="{BB962C8B-B14F-4D97-AF65-F5344CB8AC3E}">
        <p14:creationId xmlns:p14="http://schemas.microsoft.com/office/powerpoint/2010/main" val="17042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9856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Digital Resources for Science: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Teach Engineering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3740" y="6345194"/>
            <a:ext cx="478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https://www.teachengineering.org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079" y="1271389"/>
            <a:ext cx="6345162" cy="47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78159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Digital Resources for Science: cK-12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1280" y="6277053"/>
            <a:ext cx="364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http://www.ck12.org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18" y="1063566"/>
            <a:ext cx="4627850" cy="52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46" y="116212"/>
            <a:ext cx="7743039" cy="837774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Digital Resources for Science: </a:t>
            </a:r>
            <a:br>
              <a:rPr lang="en-US" sz="2500" dirty="0" smtClean="0">
                <a:solidFill>
                  <a:srgbClr val="C00000"/>
                </a:solidFill>
              </a:rPr>
            </a:br>
            <a:r>
              <a:rPr lang="en-US" sz="2500" dirty="0" smtClean="0">
                <a:solidFill>
                  <a:srgbClr val="C00000"/>
                </a:solidFill>
              </a:rPr>
              <a:t>SAS Curriculum Pathways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425" y="6302369"/>
            <a:ext cx="375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https://www.sascurriculumpathways.com/portal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55" y="1109607"/>
            <a:ext cx="5333193" cy="50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9856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Digital Resources for Science: BioInteractive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612" y="6439956"/>
            <a:ext cx="298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http://www.hhmi.org/</a:t>
            </a:r>
            <a:r>
              <a:rPr lang="en-US" sz="1200" dirty="0" smtClean="0">
                <a:hlinkClick r:id="rId2"/>
              </a:rPr>
              <a:t>biointeractive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67" y="1308014"/>
            <a:ext cx="5318369" cy="5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1:</a:t>
            </a:r>
          </a:p>
          <a:p>
            <a:r>
              <a:rPr lang="en-US" sz="3200" dirty="0" smtClean="0">
                <a:latin typeface="Univers LT Std 45 Light" charset="0"/>
              </a:rPr>
              <a:t>How </a:t>
            </a:r>
            <a:r>
              <a:rPr lang="en-US" sz="3200" dirty="0">
                <a:latin typeface="Univers LT Std 45 Light" charset="0"/>
              </a:rPr>
              <a:t>are curriculum maps organized for your content area</a:t>
            </a:r>
            <a:r>
              <a:rPr lang="en-US" sz="3200" dirty="0" smtClean="0">
                <a:latin typeface="Univers LT Std 45 Light" charset="0"/>
              </a:rPr>
              <a:t>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6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7922" y="1304353"/>
            <a:ext cx="3979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Science Curriculum Maps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Chemistry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Biology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160" y="132682"/>
            <a:ext cx="77429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rgbClr val="C90000"/>
                </a:solidFill>
              </a:rPr>
              <a:t>SNA Teaching, Learning &amp; Technology Framework:</a:t>
            </a:r>
          </a:p>
          <a:p>
            <a:pPr algn="ctr"/>
            <a:r>
              <a:rPr lang="en-US" sz="2900" dirty="0" smtClean="0">
                <a:solidFill>
                  <a:srgbClr val="C90000"/>
                </a:solidFill>
              </a:rPr>
              <a:t>Science Course Offerings</a:t>
            </a:r>
            <a:endParaRPr lang="en-US" sz="2900" dirty="0">
              <a:solidFill>
                <a:srgbClr val="C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922" y="3460540"/>
            <a:ext cx="68151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AP Course Options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Biology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Chemistry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Physics C: Mechanics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Physics C: Electricity and Magnetism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Physics 1: Algebra-based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AP Physics 2: Algebra-based</a:t>
            </a:r>
          </a:p>
        </p:txBody>
      </p:sp>
    </p:spTree>
    <p:extLst>
      <p:ext uri="{BB962C8B-B14F-4D97-AF65-F5344CB8AC3E}">
        <p14:creationId xmlns:p14="http://schemas.microsoft.com/office/powerpoint/2010/main" val="26590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625" y="1119640"/>
            <a:ext cx="7080893" cy="525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Modules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Overview/Description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Essential Questions (ELA)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Standards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Learning Objectives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Terminology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Texts &amp; Resources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Sample Activities &amp; Assessments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Sample Lesson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160" y="132682"/>
            <a:ext cx="77429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C90000"/>
                </a:solidFill>
              </a:rPr>
              <a:t>SNA Teaching, Learning &amp; Technology </a:t>
            </a:r>
            <a:r>
              <a:rPr lang="en-US" sz="2900" dirty="0" smtClean="0">
                <a:solidFill>
                  <a:srgbClr val="C90000"/>
                </a:solidFill>
              </a:rPr>
              <a:t>Framework:</a:t>
            </a:r>
            <a:endParaRPr lang="en-US" sz="2900" dirty="0">
              <a:solidFill>
                <a:srgbClr val="C9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90000"/>
                </a:solidFill>
              </a:rPr>
              <a:t>Science Curriculum </a:t>
            </a:r>
            <a:r>
              <a:rPr lang="en-US" sz="2800" dirty="0" smtClean="0">
                <a:solidFill>
                  <a:srgbClr val="C90000"/>
                </a:solidFill>
              </a:rPr>
              <a:t>Map Structures</a:t>
            </a:r>
            <a:endParaRPr lang="en-US" sz="2800" dirty="0">
              <a:solidFill>
                <a:srgbClr val="C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361" y="25981"/>
            <a:ext cx="7641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90000"/>
                </a:solidFill>
              </a:rPr>
              <a:t>Recommended Science Course Sequences</a:t>
            </a:r>
            <a:endParaRPr lang="en-US" sz="3200" dirty="0">
              <a:solidFill>
                <a:srgbClr val="C9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59449"/>
              </p:ext>
            </p:extLst>
          </p:nvPr>
        </p:nvGraphicFramePr>
        <p:xfrm>
          <a:off x="613216" y="728355"/>
          <a:ext cx="8334864" cy="5678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9329"/>
                <a:gridCol w="2458103"/>
                <a:gridCol w="2083716"/>
                <a:gridCol w="2083716"/>
              </a:tblGrid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Sequences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12</a:t>
                      </a:r>
                      <a:endParaRPr lang="en-US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Biology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Physics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Biology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Chemistry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Biology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Biology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Biology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Physics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2: Algebra-based*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1:</a:t>
                      </a:r>
                      <a:r>
                        <a:rPr lang="en-US" sz="1700" baseline="0" dirty="0" smtClean="0"/>
                        <a:t> Algebra-based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1:</a:t>
                      </a:r>
                      <a:r>
                        <a:rPr lang="en-US" sz="1700" baseline="0" dirty="0" smtClean="0"/>
                        <a:t> Algebra-based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Chemistry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1: Algebra-based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2: Algebra-based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Physics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C: Mechanics**</a:t>
                      </a:r>
                      <a:endParaRPr lang="en-US" sz="1700" dirty="0"/>
                    </a:p>
                  </a:txBody>
                  <a:tcPr/>
                </a:tc>
              </a:tr>
              <a:tr h="40426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Chemistry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1: Algebra-based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AP Physics C: Mechanics**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474" y="6433120"/>
            <a:ext cx="71726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*must be taking or have taken precalculus              **must be taking or have taken calculus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015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361" y="0"/>
            <a:ext cx="7731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C90000"/>
                </a:solidFill>
              </a:rPr>
              <a:t>Recommended </a:t>
            </a:r>
            <a:r>
              <a:rPr lang="en-US" sz="2600" dirty="0" smtClean="0">
                <a:solidFill>
                  <a:srgbClr val="C90000"/>
                </a:solidFill>
              </a:rPr>
              <a:t>Accelerated Science </a:t>
            </a:r>
            <a:r>
              <a:rPr lang="en-US" sz="2600" dirty="0">
                <a:solidFill>
                  <a:srgbClr val="C90000"/>
                </a:solidFill>
              </a:rPr>
              <a:t>Course Sequences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26846"/>
              </p:ext>
            </p:extLst>
          </p:nvPr>
        </p:nvGraphicFramePr>
        <p:xfrm>
          <a:off x="539217" y="568707"/>
          <a:ext cx="8313494" cy="5753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4670"/>
                <a:gridCol w="2009424"/>
                <a:gridCol w="2219622"/>
                <a:gridCol w="2409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SEQUENCES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GRADE 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Chemistry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Biology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Chemistry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AP 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 </a:t>
                      </a:r>
                      <a:r>
                        <a:rPr lang="en-US" sz="1600" b="1" dirty="0" smtClean="0"/>
                        <a:t>or</a:t>
                      </a:r>
                      <a:r>
                        <a:rPr lang="en-US" sz="1600" dirty="0" smtClean="0"/>
                        <a:t> AP Physics 1: Algebra-based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Chemistry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Physics </a:t>
                      </a:r>
                      <a:r>
                        <a:rPr lang="en-US" sz="1600" b="1" dirty="0" smtClean="0"/>
                        <a:t>or</a:t>
                      </a:r>
                      <a:r>
                        <a:rPr lang="en-US" sz="1600" dirty="0" smtClean="0"/>
                        <a:t> AP Physics 1: Algebra-based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Physics 2: Algebra-based*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and</a:t>
                      </a:r>
                      <a:r>
                        <a:rPr lang="en-US" sz="1600" baseline="0" dirty="0" smtClean="0"/>
                        <a:t> AP Biology</a:t>
                      </a:r>
                      <a:endParaRPr lang="en-US" sz="1600" dirty="0"/>
                    </a:p>
                  </a:txBody>
                  <a:tcPr/>
                </a:tc>
              </a:tr>
              <a:tr h="9067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Biology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AP Chemistry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Physics </a:t>
                      </a:r>
                      <a:r>
                        <a:rPr lang="en-US" sz="1600" b="1" dirty="0" smtClean="0"/>
                        <a:t>or</a:t>
                      </a:r>
                      <a:r>
                        <a:rPr lang="en-US" sz="1600" dirty="0" smtClean="0"/>
                        <a:t> AP Physics 1: Algebra-based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Physics C: Mechanics**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AP Biology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 </a:t>
                      </a:r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or</a:t>
                      </a:r>
                      <a:r>
                        <a:rPr lang="en-US" sz="1600" baseline="0" dirty="0" smtClean="0"/>
                        <a:t> AP Physics 1: Algebra-based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Chemistry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and </a:t>
                      </a:r>
                      <a:r>
                        <a:rPr lang="en-US" sz="1600" baseline="0" dirty="0" smtClean="0"/>
                        <a:t>AP Physics C: Mechanics**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 Physics C: Electricity and Magnetism**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Biology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Physics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or</a:t>
                      </a:r>
                      <a:r>
                        <a:rPr lang="en-US" sz="1600" baseline="0" dirty="0" smtClean="0"/>
                        <a:t> AP Physics 1: Algebra-based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Biology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AP Physics 2:</a:t>
                      </a:r>
                      <a:r>
                        <a:rPr lang="en-US" sz="1600" baseline="0" dirty="0" smtClean="0"/>
                        <a:t> Algebra-based*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AP Chemistry </a:t>
                      </a:r>
                      <a:r>
                        <a:rPr lang="en-US" sz="1600" b="1" baseline="0" dirty="0" smtClean="0"/>
                        <a:t>and</a:t>
                      </a:r>
                      <a:r>
                        <a:rPr lang="en-US" sz="1600" baseline="0" dirty="0" smtClean="0"/>
                        <a:t> AP Biology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Chemistry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Physics</a:t>
                      </a:r>
                      <a:r>
                        <a:rPr lang="en-US" sz="1600" b="1" baseline="0" dirty="0" smtClean="0"/>
                        <a:t> or </a:t>
                      </a:r>
                      <a:r>
                        <a:rPr lang="en-US" sz="1600" baseline="0" dirty="0" smtClean="0"/>
                        <a:t>AP Physics 1: Algebra-based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Biology </a:t>
                      </a:r>
                      <a:r>
                        <a:rPr lang="en-US" sz="1600" b="1" dirty="0" smtClean="0"/>
                        <a:t>and</a:t>
                      </a:r>
                      <a:r>
                        <a:rPr lang="en-US" sz="1600" dirty="0" smtClean="0"/>
                        <a:t> AP Physics C: Mechanics**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AP Physics C: Electricity and Magnetism** </a:t>
                      </a:r>
                      <a:r>
                        <a:rPr lang="en-US" sz="1600" b="1" baseline="0" dirty="0" smtClean="0"/>
                        <a:t>and</a:t>
                      </a:r>
                      <a:r>
                        <a:rPr lang="en-US" sz="1600" baseline="0" dirty="0" smtClean="0"/>
                        <a:t> AP Biology </a:t>
                      </a:r>
                      <a:r>
                        <a:rPr lang="en-US" sz="1600" b="1" baseline="0" dirty="0" smtClean="0"/>
                        <a:t>or</a:t>
                      </a:r>
                      <a:r>
                        <a:rPr lang="en-US" sz="1600" baseline="0" dirty="0" smtClean="0"/>
                        <a:t> AP Chemistry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474" y="6433120"/>
            <a:ext cx="71726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*must be taking or have taken precalculus              **must be taking or have taken calculus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9624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1585562"/>
            <a:ext cx="7376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1:</a:t>
            </a:r>
          </a:p>
          <a:p>
            <a:r>
              <a:rPr lang="en-US" sz="3200" dirty="0" smtClean="0">
                <a:latin typeface="Univers LT Std 45 Light" charset="0"/>
              </a:rPr>
              <a:t>How </a:t>
            </a:r>
            <a:r>
              <a:rPr lang="en-US" sz="3200" dirty="0">
                <a:latin typeface="Univers LT Std 45 Light" charset="0"/>
              </a:rPr>
              <a:t>are curriculum maps organized for your content area</a:t>
            </a:r>
            <a:r>
              <a:rPr lang="en-US" sz="3200" dirty="0" smtClean="0">
                <a:latin typeface="Univers LT Std 45 Light" charset="0"/>
              </a:rPr>
              <a:t>?</a:t>
            </a:r>
          </a:p>
          <a:p>
            <a:endParaRPr lang="en-US" sz="3200" dirty="0" smtClean="0">
              <a:latin typeface="Univers LT Std 45 Light" charset="0"/>
            </a:endParaRPr>
          </a:p>
          <a:p>
            <a:r>
              <a:rPr lang="en-US" sz="3000" i="1" dirty="0" smtClean="0">
                <a:latin typeface="Univers LT Std 45 Light" charset="0"/>
              </a:rPr>
              <a:t>Do you have any questions about the structure of your content area’s curriculum maps?</a:t>
            </a:r>
          </a:p>
        </p:txBody>
      </p:sp>
    </p:spTree>
    <p:extLst>
      <p:ext uri="{BB962C8B-B14F-4D97-AF65-F5344CB8AC3E}">
        <p14:creationId xmlns:p14="http://schemas.microsoft.com/office/powerpoint/2010/main" val="36870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2: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curriculum maps inform instruction?</a:t>
            </a:r>
          </a:p>
        </p:txBody>
      </p:sp>
    </p:spTree>
    <p:extLst>
      <p:ext uri="{BB962C8B-B14F-4D97-AF65-F5344CB8AC3E}">
        <p14:creationId xmlns:p14="http://schemas.microsoft.com/office/powerpoint/2010/main" val="9564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</TotalTime>
  <Words>1230</Words>
  <Application>Microsoft Macintosh PowerPoint</Application>
  <PresentationFormat>On-screen Show (4:3)</PresentationFormat>
  <Paragraphs>226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Session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Resources for Science: PhET</vt:lpstr>
      <vt:lpstr>Digital Resources for Science:  Teach Engineering</vt:lpstr>
      <vt:lpstr>Digital Resources for Science: cK-12</vt:lpstr>
      <vt:lpstr>Digital Resources for Science:  SAS Curriculum Pathways</vt:lpstr>
      <vt:lpstr>Digital Resources for Science: BioInteractive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Immanuel</dc:creator>
  <cp:lastModifiedBy>mphimes Himes</cp:lastModifiedBy>
  <cp:revision>212</cp:revision>
  <dcterms:created xsi:type="dcterms:W3CDTF">2015-03-17T22:43:46Z</dcterms:created>
  <dcterms:modified xsi:type="dcterms:W3CDTF">2016-08-11T15:14:40Z</dcterms:modified>
</cp:coreProperties>
</file>